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63" r:id="rId4"/>
    <p:sldId id="264" r:id="rId5"/>
    <p:sldId id="265" r:id="rId6"/>
    <p:sldId id="266" r:id="rId7"/>
    <p:sldId id="275" r:id="rId8"/>
    <p:sldId id="276" r:id="rId9"/>
    <p:sldId id="277" r:id="rId10"/>
    <p:sldId id="278" r:id="rId11"/>
    <p:sldId id="281" r:id="rId12"/>
    <p:sldId id="282" r:id="rId13"/>
    <p:sldId id="283" r:id="rId14"/>
    <p:sldId id="284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>
        <p:scale>
          <a:sx n="63" d="100"/>
          <a:sy n="63" d="100"/>
        </p:scale>
        <p:origin x="-1891" y="-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68EEB8-0D7A-458B-BF31-F125C5E8C702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0918B-45CB-4A6A-8702-D970329950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302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F0918B-45CB-4A6A-8702-D970329950A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906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17.02.2016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17024" y="1487978"/>
            <a:ext cx="554459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  </a:t>
            </a: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О роли контрольно-счетной палаты города 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Покачи в </a:t>
            </a: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формировании бюджета 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города и </a:t>
            </a: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контроле за его 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исполнением</a:t>
            </a:r>
          </a:p>
          <a:p>
            <a:pPr algn="just"/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  <a:p>
            <a:pPr algn="just"/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  <a:p>
            <a:pPr algn="just"/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  <a:p>
            <a:endParaRPr lang="ru-RU" sz="2400" dirty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8407" y="1404257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Проверка расходной части бюджета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18407" y="1404257"/>
            <a:ext cx="8426582" cy="4888478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/>
              <a:t>соответствие расходной части текстовой части бюджета и соответствие приложений между собой путем сопоставления показателей в приложениях</a:t>
            </a:r>
            <a:r>
              <a:rPr lang="ru-RU" b="1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b="1" dirty="0"/>
              <a:t>наличие в реестре расходных обязательств сведений о принимаемых бюджетных обязательствах</a:t>
            </a:r>
            <a:r>
              <a:rPr lang="ru-RU" b="1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b="1" dirty="0"/>
              <a:t>оцениваются методики планирования расходов на соответствие их обязательствам, установленным в муниципальных правовых актах, устанавливающих расходные обязательства</a:t>
            </a:r>
            <a:r>
              <a:rPr lang="ru-RU" b="1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b="1" dirty="0"/>
              <a:t>проверяется правильность расчета в соответствии с методиками расчета по каждому виду расходов в отдельности. </a:t>
            </a:r>
            <a:endParaRPr lang="ru-RU" b="1" dirty="0" smtClean="0"/>
          </a:p>
          <a:p>
            <a:pPr>
              <a:buFont typeface="Wingdings" pitchFamily="2" charset="2"/>
              <a:buChar char="v"/>
            </a:pPr>
            <a:r>
              <a:rPr lang="ru-RU" b="1" dirty="0"/>
              <a:t>проверяются виды расходов бюджета, которые в соответствии с текстовой частью решения о бюджете финансируются в полном объеме вне зависимости от уменьшения объема поступлений в бюджет города. </a:t>
            </a:r>
            <a:endParaRPr lang="ru-RU" b="1" dirty="0" smtClean="0"/>
          </a:p>
          <a:p>
            <a:pPr>
              <a:buFont typeface="Wingdings" pitchFamily="2" charset="2"/>
              <a:buChar char="v"/>
            </a:pPr>
            <a:r>
              <a:rPr lang="ru-RU" b="1" dirty="0"/>
              <a:t>выплата заработной платы и уплатой страховых взносов; выполнение обязательств муниципального образования по возврату бюджетного кредита, привлеченного в местный бюджет от других бюджетов бюджетной системы Российской Федерации и возврату кредитов, полученных муниципальным образованием от кредитных организаций,  компенсация расходов на оплату стоимости проезда и провоза багажа к месту использования отпуска и обратно, оплата коммунальных услуг. </a:t>
            </a:r>
            <a:endParaRPr lang="ru-RU" b="1" dirty="0" smtClean="0"/>
          </a:p>
          <a:p>
            <a:pPr>
              <a:buFont typeface="Wingdings" pitchFamily="2" charset="2"/>
              <a:buChar char="v"/>
            </a:pPr>
            <a:r>
              <a:rPr lang="ru-RU" b="1" dirty="0"/>
              <a:t>анализируются остальные расходы. </a:t>
            </a:r>
          </a:p>
        </p:txBody>
      </p:sp>
    </p:spTree>
    <p:extLst>
      <p:ext uri="{BB962C8B-B14F-4D97-AF65-F5344CB8AC3E}">
        <p14:creationId xmlns:p14="http://schemas.microsoft.com/office/powerpoint/2010/main" val="139476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8407" y="1404257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144380"/>
            <a:ext cx="7886700" cy="1546310"/>
          </a:xfrm>
        </p:spPr>
        <p:txBody>
          <a:bodyPr anchor="t"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Формы контроля за исполнением бюджета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18407" y="1404257"/>
            <a:ext cx="8426582" cy="488847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 предварительный </a:t>
            </a:r>
            <a:r>
              <a:rPr lang="ru-RU" b="1" dirty="0"/>
              <a:t>контроль </a:t>
            </a:r>
            <a:endParaRPr lang="ru-RU" b="1" dirty="0" smtClean="0"/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 последующий </a:t>
            </a:r>
            <a:r>
              <a:rPr lang="ru-RU" b="1" dirty="0"/>
              <a:t>контроль </a:t>
            </a:r>
            <a:endParaRPr lang="ru-RU" b="1" dirty="0" smtClean="0"/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  внешняя </a:t>
            </a:r>
            <a:r>
              <a:rPr lang="ru-RU" b="1" dirty="0"/>
              <a:t>проверка годового отчета об исполнении бюджета </a:t>
            </a:r>
          </a:p>
        </p:txBody>
      </p:sp>
    </p:spTree>
    <p:extLst>
      <p:ext uri="{BB962C8B-B14F-4D97-AF65-F5344CB8AC3E}">
        <p14:creationId xmlns:p14="http://schemas.microsoft.com/office/powerpoint/2010/main" val="23750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8407" y="1404257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156412"/>
            <a:ext cx="7886700" cy="1534278"/>
          </a:xfrm>
        </p:spPr>
        <p:txBody>
          <a:bodyPr anchor="t"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Внешняя </a:t>
            </a:r>
            <a:r>
              <a:rPr lang="ru-RU" sz="2800" b="1" dirty="0">
                <a:solidFill>
                  <a:srgbClr val="FF0000"/>
                </a:solidFill>
              </a:rPr>
              <a:t>проверка годового отчета об исполнении бюджета города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18407" y="1155032"/>
            <a:ext cx="8426582" cy="513770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/>
              <a:t>Задачами внешней проверки годового отчета об исполнении бюджета города Покачи за отчетный финансовый год являются:</a:t>
            </a:r>
          </a:p>
          <a:p>
            <a:pPr marL="0" indent="0" algn="just">
              <a:buNone/>
            </a:pPr>
            <a:r>
              <a:rPr lang="ru-RU" b="1" dirty="0"/>
              <a:t>1) установление степени полноты и достоверности показателей представленной бюджетной отчетности, а также представленных в составе проекта решения об исполнении бюджета города Покачи документов и материалов;</a:t>
            </a:r>
          </a:p>
          <a:p>
            <a:pPr marL="0" indent="0" algn="just">
              <a:buNone/>
            </a:pPr>
            <a:r>
              <a:rPr lang="ru-RU" b="1" dirty="0"/>
              <a:t>2) установление соответствия фактического исполнения бюджета его плановым назначениям, установленным решениями Думы города Покачи.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278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8407" y="1404257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132348"/>
            <a:ext cx="7886700" cy="155834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Внешняя проверка годового отчета об исполнении бюджета города Покачи включает в себя следующие взаимосвязанные действия:</a:t>
            </a:r>
            <a:br>
              <a:rPr lang="ru-RU" sz="2400" b="1" dirty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18407" y="1404257"/>
            <a:ext cx="8426582" cy="488847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b="1" dirty="0" smtClean="0"/>
              <a:t>1</a:t>
            </a:r>
            <a:r>
              <a:rPr lang="ru-RU" b="1" dirty="0"/>
              <a:t>) проверку на выборочной основе достоверности данных бюджетной отчетности главных администраторов бюджетных средств на основании проверки данных регистров бюджетного учета;</a:t>
            </a:r>
          </a:p>
          <a:p>
            <a:pPr marL="0" indent="0" algn="just">
              <a:buNone/>
            </a:pPr>
            <a:r>
              <a:rPr lang="ru-RU" b="1" dirty="0"/>
              <a:t>2) проверку достоверности сведений годового отчета об исполнении бюджета города Покачи.</a:t>
            </a:r>
          </a:p>
          <a:p>
            <a:pPr algn="just"/>
            <a:endParaRPr lang="ru-RU" b="1" dirty="0"/>
          </a:p>
          <a:p>
            <a:pPr marL="0" indent="0" algn="just">
              <a:buNone/>
            </a:pPr>
            <a:r>
              <a:rPr lang="ru-RU" b="1" dirty="0" smtClean="0"/>
              <a:t>  </a:t>
            </a:r>
            <a:r>
              <a:rPr lang="ru-RU" b="1" dirty="0" smtClean="0">
                <a:solidFill>
                  <a:srgbClr val="FF0000"/>
                </a:solidFill>
              </a:rPr>
              <a:t>Предметом </a:t>
            </a:r>
            <a:r>
              <a:rPr lang="ru-RU" b="1" dirty="0">
                <a:solidFill>
                  <a:srgbClr val="FF0000"/>
                </a:solidFill>
              </a:rPr>
              <a:t>внешней проверки годового отчета об исполнении бюджета города Покачи является:</a:t>
            </a:r>
          </a:p>
          <a:p>
            <a:pPr marL="0" indent="0" algn="just">
              <a:buNone/>
            </a:pPr>
            <a:r>
              <a:rPr lang="ru-RU" b="1" dirty="0"/>
              <a:t>1) исполнение бюджета города Покачи по доходам;</a:t>
            </a:r>
          </a:p>
          <a:p>
            <a:pPr marL="0" indent="0" algn="just">
              <a:buNone/>
            </a:pPr>
            <a:r>
              <a:rPr lang="ru-RU" b="1" dirty="0"/>
              <a:t>2) исполнение бюджета города Покачи по расходам;</a:t>
            </a:r>
          </a:p>
          <a:p>
            <a:pPr marL="0" indent="0" algn="just">
              <a:buNone/>
            </a:pPr>
            <a:r>
              <a:rPr lang="ru-RU" b="1" dirty="0"/>
              <a:t>3) исполнение бюджета города Покачи по источникам финансирования дефицита бюджета;</a:t>
            </a:r>
          </a:p>
          <a:p>
            <a:pPr marL="0" indent="0" algn="just">
              <a:buNone/>
            </a:pPr>
            <a:r>
              <a:rPr lang="ru-RU" b="1" dirty="0"/>
              <a:t>4) исполнение текстовых статей решения о бюджете города Покачи.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73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8407" y="1404257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132348"/>
            <a:ext cx="8286750" cy="1558342"/>
          </a:xfrm>
        </p:spPr>
        <p:txBody>
          <a:bodyPr anchor="t"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Документы </a:t>
            </a:r>
            <a:r>
              <a:rPr lang="ru-RU" sz="2400" b="1" dirty="0">
                <a:solidFill>
                  <a:srgbClr val="FF0000"/>
                </a:solidFill>
              </a:rPr>
              <a:t>бюджетной отчетности главных администраторов средств бюджета города Покачи</a:t>
            </a:r>
            <a:r>
              <a:rPr lang="ru-RU" sz="2400" b="1" dirty="0" smtClean="0">
                <a:solidFill>
                  <a:srgbClr val="FF0000"/>
                </a:solidFill>
              </a:rPr>
              <a:t>: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18407" y="1404257"/>
            <a:ext cx="8426582" cy="488847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1) баланс главного администратора;</a:t>
            </a:r>
          </a:p>
          <a:p>
            <a:pPr marL="0" indent="0" algn="just">
              <a:buNone/>
            </a:pPr>
            <a:r>
              <a:rPr lang="ru-RU" b="1" dirty="0"/>
              <a:t>2) справка по консолидируемым расчетам;</a:t>
            </a:r>
          </a:p>
          <a:p>
            <a:pPr marL="0" indent="0" algn="just">
              <a:buNone/>
            </a:pPr>
            <a:r>
              <a:rPr lang="ru-RU" b="1" dirty="0"/>
              <a:t>3) справка по заключению счетов бюджетного учета отчетного финансового года;</a:t>
            </a:r>
          </a:p>
          <a:p>
            <a:pPr marL="0" indent="0" algn="just">
              <a:buNone/>
            </a:pPr>
            <a:r>
              <a:rPr lang="ru-RU" b="1" dirty="0"/>
              <a:t>4) отчет об исполнении бюджета главного распорядителя;</a:t>
            </a:r>
          </a:p>
          <a:p>
            <a:pPr marL="0" indent="0" algn="just">
              <a:buNone/>
            </a:pPr>
            <a:r>
              <a:rPr lang="ru-RU" b="1" dirty="0"/>
              <a:t>5) отчет о финансовых результатах деятельности;</a:t>
            </a:r>
          </a:p>
          <a:p>
            <a:pPr marL="0" indent="0" algn="just">
              <a:buNone/>
            </a:pPr>
            <a:r>
              <a:rPr lang="ru-RU" b="1" dirty="0"/>
              <a:t>6) пояснительная записка;</a:t>
            </a:r>
          </a:p>
          <a:p>
            <a:pPr marL="0" indent="0" algn="just">
              <a:buNone/>
            </a:pPr>
            <a:r>
              <a:rPr lang="ru-RU" b="1" dirty="0"/>
              <a:t>7) разделительный ликвидационный баланс главного распорядителя, главного администратора доходов бюджета города Покачи, главного администратора источников финансирования дефицита бюджета города Покачи</a:t>
            </a:r>
          </a:p>
        </p:txBody>
      </p:sp>
    </p:spTree>
    <p:extLst>
      <p:ext uri="{BB962C8B-B14F-4D97-AF65-F5344CB8AC3E}">
        <p14:creationId xmlns:p14="http://schemas.microsoft.com/office/powerpoint/2010/main" val="149379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8407" y="1404257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18407" y="84222"/>
            <a:ext cx="8401643" cy="160646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1" dirty="0">
                <a:solidFill>
                  <a:srgbClr val="FF0000"/>
                </a:solidFill>
              </a:rPr>
              <a:t>Факты, способствующие оценке деятельности финансового органа, как несоответствующей требованиям действующего </a:t>
            </a:r>
            <a:r>
              <a:rPr lang="ru-RU" sz="2400" b="1" dirty="0" smtClean="0">
                <a:solidFill>
                  <a:srgbClr val="FF0000"/>
                </a:solidFill>
              </a:rPr>
              <a:t>законодательства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18406" y="1143000"/>
            <a:ext cx="8759091" cy="5582653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/>
              <a:t>1) санкционирование органом, исполняющим бюджет, оплаты денежных обязательств сверх утвержденных лимитов бюджетных обязательств;</a:t>
            </a:r>
          </a:p>
          <a:p>
            <a:pPr marL="0" indent="0" algn="just">
              <a:buNone/>
            </a:pPr>
            <a:r>
              <a:rPr lang="ru-RU" dirty="0"/>
              <a:t>2) отказ от предоставления или несвоевременное предоставление органом, исполняющим бюджет, отчетов и иных сведений, необходимых для осуществления контроля за исполнением бюджета города Покачи, в случае если это препятствовало принятию депутатами своевременных и обоснованных решений и осуществлению контроля за исполнением бюджета со стороны Думы города Покачи;</a:t>
            </a:r>
          </a:p>
          <a:p>
            <a:pPr marL="0" indent="0" algn="just">
              <a:buNone/>
            </a:pPr>
            <a:r>
              <a:rPr lang="ru-RU" dirty="0"/>
              <a:t>3) предоставление органом, исполняющим бюджет, недостоверных сведений об исполнении бюджета, в случае, если это могло повлиять на принятие депутатами решения, основанного на недостоверных сведениях;</a:t>
            </a:r>
          </a:p>
          <a:p>
            <a:pPr marL="0" indent="0" algn="just">
              <a:buNone/>
            </a:pPr>
            <a:r>
              <a:rPr lang="ru-RU" dirty="0"/>
              <a:t>4) несвоевременное доведение уведомлений о бюджетных ассигнованиях и лимитах бюджетных обязательств до получателей бюджетных средств;</a:t>
            </a:r>
          </a:p>
          <a:p>
            <a:pPr marL="0" indent="0" algn="just">
              <a:buNone/>
            </a:pPr>
            <a:r>
              <a:rPr lang="ru-RU" dirty="0"/>
              <a:t>5) отказ от перечисления или несвоевременное перечисление бюджетных средств получателям бюджетных средств, а также перечисление средств получателям бюджетных средств в меньшем объеме, чем это предусмотрено уведомлением о бюджетных ассигнованиях, в случае, если это привело к образованию просроченной кредиторской задолженности по расходам, которые в соответствии с решением о бюджете должны финансироваться в полном объеме, а также в случае если не было исполнено в полном объеме решение Думы города Покачи о бюджете в части привлечения средств из источников финансирования дефицита бюджета, при условии, что объем доходов бюджета по итогам исполнения бюджета позволял привлечь средства из источников финансирования дефицита бюджета в объеме большем, чем было привлечено средств;</a:t>
            </a:r>
          </a:p>
          <a:p>
            <a:pPr marL="0" indent="0" algn="just">
              <a:buNone/>
            </a:pPr>
            <a:r>
              <a:rPr lang="ru-RU" dirty="0"/>
              <a:t>6) несоответствие сводной бюджетной росписи расходам, утвержденным решением о бюджете, за исключением случаев, при которых орган, исполняющий бюджет, вправе вносить изменения в сводную бюджетную роспись без внесения изменений в решение о бюджете;</a:t>
            </a:r>
          </a:p>
          <a:p>
            <a:pPr marL="0" indent="0" algn="just">
              <a:buNone/>
            </a:pPr>
            <a:r>
              <a:rPr lang="ru-RU" dirty="0"/>
              <a:t>7) несоответствие уведомлений о бюджетных ассигнованиях и лимитах бюджетных обязательств главных распорядителей средств бюджета города Покачи бюджетной росписи;</a:t>
            </a:r>
          </a:p>
          <a:p>
            <a:pPr marL="0" indent="0" algn="just">
              <a:buNone/>
            </a:pPr>
            <a:r>
              <a:rPr lang="ru-RU" dirty="0"/>
              <a:t>8) отсутствие на отчетную дату утвержденных муниципальных правовых актов, предусмотренных Бюджетным кодексом Российской Федерации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035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88758" y="180474"/>
            <a:ext cx="8662737" cy="82373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Правовая </a:t>
            </a:r>
            <a:r>
              <a:rPr lang="ru-RU" sz="2800" b="1" dirty="0">
                <a:solidFill>
                  <a:srgbClr val="FF0000"/>
                </a:solidFill>
              </a:rPr>
              <a:t>основа деятельности контрольно-счетной палаты </a:t>
            </a: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465513" y="1238596"/>
            <a:ext cx="8262851" cy="5478087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sz="3300" b="1" dirty="0">
                <a:solidFill>
                  <a:srgbClr val="FF0000"/>
                </a:solidFill>
              </a:rPr>
              <a:t>1. На федеральном уровне:</a:t>
            </a:r>
          </a:p>
          <a:p>
            <a:pPr marL="0" indent="0" algn="just">
              <a:buNone/>
            </a:pPr>
            <a:r>
              <a:rPr lang="ru-RU" sz="3300" dirty="0"/>
              <a:t>1) Федеральный Закон от 07.02.2011 № 6-ФЗ «Об общих принципах организации деятельности контрольно-счетных органов субъектов Российской Федерации и муниципальных образований»;</a:t>
            </a:r>
          </a:p>
          <a:p>
            <a:pPr marL="0" indent="0" algn="just">
              <a:buNone/>
            </a:pPr>
            <a:r>
              <a:rPr lang="ru-RU" sz="3300" dirty="0"/>
              <a:t>2) Федеральный закон от 06.10.2003 № 131-ФЗ «Об общих принципах организации местного самоуправления в  Российской Федерации»;</a:t>
            </a:r>
          </a:p>
          <a:p>
            <a:pPr marL="0" indent="0" algn="just">
              <a:buNone/>
            </a:pPr>
            <a:r>
              <a:rPr lang="ru-RU" sz="3300" dirty="0"/>
              <a:t>3) Бюджетный кодекс Российской Федерации;</a:t>
            </a:r>
          </a:p>
          <a:p>
            <a:pPr marL="0" indent="0" algn="just">
              <a:buNone/>
            </a:pPr>
            <a:r>
              <a:rPr lang="ru-RU" sz="3300" dirty="0"/>
              <a:t>4) Федеральный закон от 05.04.2013 № 44-ФЗ «О контрактной системе в сфере закупок товаров, работ, услуг для обеспечения государственных и муниципальных нужд»</a:t>
            </a:r>
          </a:p>
          <a:p>
            <a:pPr marL="0" indent="0" algn="just">
              <a:buNone/>
            </a:pPr>
            <a:r>
              <a:rPr lang="ru-RU" sz="3300" b="1" dirty="0">
                <a:solidFill>
                  <a:srgbClr val="FF0000"/>
                </a:solidFill>
              </a:rPr>
              <a:t>2. На уровне Ханты-Мансийского автономного округа-Югры:</a:t>
            </a:r>
          </a:p>
          <a:p>
            <a:pPr marL="0" indent="0" algn="just">
              <a:buNone/>
            </a:pPr>
            <a:r>
              <a:rPr lang="ru-RU" sz="3300" dirty="0"/>
              <a:t>Закон Ханты-Мансийского автономного округа-Югры от 10.04.2012 № 38-ОЗ «О регулировании отдельных вопросов организации и деятельности контрольно-счетных органов муниципальных образований </a:t>
            </a:r>
            <a:r>
              <a:rPr lang="ru-RU" sz="3300" dirty="0" smtClean="0"/>
              <a:t>Ханты-</a:t>
            </a:r>
          </a:p>
          <a:p>
            <a:pPr marL="0" indent="0" algn="just">
              <a:buNone/>
            </a:pPr>
            <a:r>
              <a:rPr lang="ru-RU" sz="3300" dirty="0" smtClean="0"/>
              <a:t>Мансийского </a:t>
            </a:r>
            <a:r>
              <a:rPr lang="ru-RU" sz="3300" dirty="0"/>
              <a:t>автономного округа-Югры». </a:t>
            </a:r>
          </a:p>
          <a:p>
            <a:pPr marL="0" indent="0" algn="just">
              <a:buNone/>
            </a:pPr>
            <a:r>
              <a:rPr lang="ru-RU" sz="3300" b="1" dirty="0">
                <a:solidFill>
                  <a:srgbClr val="FF0000"/>
                </a:solidFill>
              </a:rPr>
              <a:t>3. На уровне города Покачи:</a:t>
            </a:r>
          </a:p>
          <a:p>
            <a:pPr marL="0" indent="0" algn="just">
              <a:buNone/>
            </a:pPr>
            <a:r>
              <a:rPr lang="ru-RU" sz="3300" dirty="0"/>
              <a:t>1) Устав </a:t>
            </a:r>
            <a:r>
              <a:rPr lang="ru-RU" sz="3300" dirty="0" smtClean="0"/>
              <a:t>города Покачи;</a:t>
            </a:r>
            <a:endParaRPr lang="ru-RU" sz="3300" dirty="0"/>
          </a:p>
          <a:p>
            <a:pPr marL="0" indent="0" algn="just">
              <a:buNone/>
            </a:pPr>
            <a:r>
              <a:rPr lang="ru-RU" sz="3300" dirty="0"/>
              <a:t>2) Положение о контрольно-счетной палате города Покачи, утвержденное решением Думы города Покачи от 27.03.2013 №20 (далее Положение о КСП);</a:t>
            </a:r>
          </a:p>
          <a:p>
            <a:pPr marL="0" indent="0" algn="just">
              <a:buNone/>
            </a:pPr>
            <a:r>
              <a:rPr lang="ru-RU" sz="3300" dirty="0"/>
              <a:t>3) Положение о бюджетном устройстве и бюджетном процессе в городе Покачи, утвержденное решением Думы города Покачи от 22.02.2013 №3 (далее положение о бюджетном процессе).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343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133004"/>
            <a:ext cx="7886700" cy="1022465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Полномочия КСП в сфере формирования и контроля исполнения бюджета. 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2261966"/>
              </p:ext>
            </p:extLst>
          </p:nvPr>
        </p:nvGraphicFramePr>
        <p:xfrm>
          <a:off x="133003" y="1180406"/>
          <a:ext cx="8911245" cy="5474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0415"/>
                <a:gridCol w="2970415"/>
                <a:gridCol w="2970415"/>
              </a:tblGrid>
              <a:tr h="577309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Бюджетный Кодекс РФ,</a:t>
                      </a:r>
                    </a:p>
                    <a:p>
                      <a:pPr algn="ctr"/>
                      <a:r>
                        <a:rPr lang="ru-RU" sz="1100" dirty="0" smtClean="0"/>
                        <a:t>статья 157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Закон </a:t>
                      </a:r>
                      <a:r>
                        <a:rPr lang="ru-RU" sz="1100" baseline="0" dirty="0" smtClean="0"/>
                        <a:t> </a:t>
                      </a:r>
                      <a:r>
                        <a:rPr lang="ru-RU" sz="1100" dirty="0" smtClean="0"/>
                        <a:t>№ 6-ФЗ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Положение о КСП</a:t>
                      </a:r>
                    </a:p>
                    <a:p>
                      <a:pPr algn="ctr"/>
                      <a:r>
                        <a:rPr lang="ru-RU" sz="1100" dirty="0" smtClean="0"/>
                        <a:t>города Покачи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</a:tr>
              <a:tr h="2042786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/>
                        <a:t>1)</a:t>
                      </a:r>
                      <a:r>
                        <a:rPr lang="ru-RU" sz="1100" baseline="0" dirty="0" smtClean="0"/>
                        <a:t>    </a:t>
                      </a:r>
                      <a:r>
                        <a:rPr lang="ru-RU" sz="1100" dirty="0" smtClean="0"/>
                        <a:t>экспертиза проектов решений о бюджете, иных нормативных правовых актов бюджетного законодательства, в том числе обоснованности показателей (параметров и характеристик) бюджетов;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/>
                        <a:t>1)оценка эффективности предоставления налоговых и иных льгот и преимуществ, бюджетных кредитов за счет средств местного бюджета, а также оценка законности предоставления муниципальных гарантий и поручительств или обеспечения исполнения обязательств другими способами по сделкам, совершаемым юридическими лицами и индивидуальными предпринимателями за счет средств местного бюджета и имущества, находящегося в муниципальной собственности;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/>
                        <a:t>1) анализ данных реестра расходных обязательств муниципального образования на предмет выявления соответствия между расходными обязательствами муниципального образования, включенными в реестр расходных обязательств, и расходными обязательствами, планируемыми к финансированию в очередном финансовом году в соответствии с проектом бюджета муниципального образования;</a:t>
                      </a:r>
                      <a:endParaRPr lang="ru-RU" sz="1100" dirty="0"/>
                    </a:p>
                  </a:txBody>
                  <a:tcPr/>
                </a:tc>
              </a:tr>
              <a:tr h="1246096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/>
                        <a:t>2)</a:t>
                      </a:r>
                      <a:r>
                        <a:rPr lang="ru-RU" sz="1100" baseline="0" dirty="0" smtClean="0"/>
                        <a:t>  </a:t>
                      </a:r>
                      <a:r>
                        <a:rPr lang="ru-RU" sz="1100" dirty="0" smtClean="0"/>
                        <a:t>экспертиза муниципальных программ;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/>
                        <a:t>2)финансово-экономическая экспертиза проектов муниципальных правовых актов (включая обоснованность финансово-экономических обоснований) в части, касающейся расходных обязательств муниципального образования, а также муниципальных программ;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/>
                        <a:t>2) анализ соответствия бюджетной политики Стратегии социально-экономического развития города.</a:t>
                      </a:r>
                      <a:endParaRPr lang="ru-RU" sz="1100" dirty="0"/>
                    </a:p>
                  </a:txBody>
                  <a:tcPr/>
                </a:tc>
              </a:tr>
              <a:tr h="1512140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/>
                        <a:t>3)анализа и мониторинг бюджетного процесса, в том числе подготовка предложений по устранению выявленных отклонений в бюджетном процессе и совершенствованию бюджетного законодательства Российской Федерации.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/>
                        <a:t>3) анализ бюджетного процесса в муниципальном образовании и подготовка предложений, направленных на его совершенствование.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081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49" y="204537"/>
            <a:ext cx="8383003" cy="1010652"/>
          </a:xfrm>
        </p:spPr>
        <p:txBody>
          <a:bodyPr anchor="t"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Полномочия КСП в сфере контроля за исполнением бюджета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57447" y="1163782"/>
            <a:ext cx="8569985" cy="550171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1) контроль за исполнением местного бюджета;</a:t>
            </a:r>
          </a:p>
          <a:p>
            <a:pPr marL="0" indent="0" algn="just">
              <a:buNone/>
            </a:pPr>
            <a:r>
              <a:rPr lang="ru-RU" b="1" dirty="0"/>
              <a:t>2) внешняя проверка годового отчета об исполнении местного бюджета;</a:t>
            </a:r>
          </a:p>
          <a:p>
            <a:pPr marL="0" indent="0" algn="just">
              <a:buNone/>
            </a:pPr>
            <a:r>
              <a:rPr lang="ru-RU" b="1" dirty="0"/>
              <a:t>3) организация и осуществление контроля за законностью, результативностью (эффективностью и экономностью) использования средств местного бюджета, а также средств, получаемых местным бюджетом из иных источников, предусмотренных законодательством Российской Федерации;</a:t>
            </a:r>
          </a:p>
          <a:p>
            <a:pPr marL="0" indent="0" algn="just">
              <a:buNone/>
            </a:pPr>
            <a:r>
              <a:rPr lang="ru-RU" b="1" dirty="0"/>
              <a:t>4) подготовка информации о ходе исполнения местного бюджета, о результатах проведенных контрольных и экспертно-аналитических мероприятий и представление такой информации в представительный орган муниципального образования и главе муниципального образования;</a:t>
            </a:r>
          </a:p>
          <a:p>
            <a:pPr marL="0" indent="0" algn="just">
              <a:buNone/>
            </a:pPr>
            <a:r>
              <a:rPr lang="ru-RU" b="1" dirty="0"/>
              <a:t>5) осуществление аудита и контроля в сфере закупок товаров, работ и услуг для муниципальных нужд города Покачи (это полномочие можно отнести к контрольным с большой долей условности).</a:t>
            </a:r>
          </a:p>
          <a:p>
            <a:pPr marL="0" indent="0" algn="just">
              <a:buNone/>
            </a:pPr>
            <a:r>
              <a:rPr lang="ru-RU" dirty="0"/>
              <a:t>Устав города Покачи и Положение о бюджетном процессе города Покачи не содержат существенных различий в перечне полномочий в этой сфере.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441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8407" y="1404257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18407" y="120316"/>
            <a:ext cx="8686799" cy="1684051"/>
          </a:xfrm>
        </p:spPr>
        <p:txBody>
          <a:bodyPr anchor="t">
            <a:norm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Основные </a:t>
            </a:r>
            <a:r>
              <a:rPr lang="ru-RU" sz="2400" b="1" dirty="0">
                <a:solidFill>
                  <a:srgbClr val="FF0000"/>
                </a:solidFill>
              </a:rPr>
              <a:t>пользователями информации, получаемой в результате деятельности КСП в рамках формирования проекта решения о бюджете и последующего контроля за исполнением бюджета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9705" y="1604312"/>
            <a:ext cx="71467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/>
              <a:t> </a:t>
            </a:r>
            <a:r>
              <a:rPr lang="ru-RU" sz="2400" b="1" dirty="0"/>
              <a:t>глава города Покачи;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/>
              <a:t> </a:t>
            </a:r>
            <a:r>
              <a:rPr lang="ru-RU" sz="2400" b="1" dirty="0"/>
              <a:t>Дума города Покачи;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400" b="1" dirty="0" smtClean="0"/>
              <a:t>администрация </a:t>
            </a:r>
            <a:r>
              <a:rPr lang="ru-RU" sz="2400" b="1" dirty="0"/>
              <a:t>города Покачи. </a:t>
            </a:r>
          </a:p>
        </p:txBody>
      </p:sp>
    </p:spTree>
    <p:extLst>
      <p:ext uri="{BB962C8B-B14F-4D97-AF65-F5344CB8AC3E}">
        <p14:creationId xmlns:p14="http://schemas.microsoft.com/office/powerpoint/2010/main" val="82492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8407" y="1404257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1854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Этапы участия КСП в рассмотрении проекта решения о бюджете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06581" y="1404257"/>
            <a:ext cx="8129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23850" algn="just">
              <a:lnSpc>
                <a:spcPts val="1800"/>
              </a:lnSpc>
              <a:spcAft>
                <a:spcPts val="0"/>
              </a:spcAft>
            </a:pPr>
            <a:r>
              <a:rPr lang="ru-RU" sz="2400" b="1" dirty="0" smtClean="0">
                <a:ea typeface="Calibri"/>
                <a:cs typeface="Times New Roman"/>
              </a:rPr>
              <a:t>1. Оценка </a:t>
            </a:r>
            <a:r>
              <a:rPr lang="ru-RU" sz="2400" b="1" dirty="0">
                <a:ea typeface="Calibri"/>
                <a:cs typeface="Times New Roman"/>
              </a:rPr>
              <a:t>комплектности документов, вносимых одновременно с проектом решения о бюджете, и о соответствии или не соответствии их требованиям пунктов 2 и 3 статьи 2 Положения о бюджетном процессе. </a:t>
            </a:r>
            <a:endParaRPr lang="ru-RU" sz="2400" b="1" dirty="0" smtClean="0">
              <a:ea typeface="Calibri"/>
              <a:cs typeface="Times New Roman"/>
            </a:endParaRPr>
          </a:p>
          <a:p>
            <a:pPr indent="323850" algn="just">
              <a:lnSpc>
                <a:spcPts val="1800"/>
              </a:lnSpc>
              <a:spcAft>
                <a:spcPts val="0"/>
              </a:spcAft>
            </a:pPr>
            <a:endParaRPr lang="ru-RU" b="1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indent="323850" algn="just">
              <a:lnSpc>
                <a:spcPts val="18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70C0"/>
                </a:solidFill>
                <a:ea typeface="Calibri"/>
                <a:cs typeface="Times New Roman"/>
              </a:rPr>
              <a:t>  </a:t>
            </a:r>
            <a:endParaRPr lang="ru-RU" sz="2800" dirty="0">
              <a:effectLst/>
              <a:latin typeface="Times New Roman"/>
              <a:ea typeface="Calibri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3825" y="2189087"/>
            <a:ext cx="803840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23850" algn="just">
              <a:lnSpc>
                <a:spcPts val="1800"/>
              </a:lnSpc>
              <a:spcAft>
                <a:spcPts val="0"/>
              </a:spcAft>
            </a:pPr>
            <a:endParaRPr lang="ru-RU" b="1" dirty="0" smtClean="0">
              <a:solidFill>
                <a:srgbClr val="0070C0"/>
              </a:solidFill>
              <a:ea typeface="Calibri"/>
              <a:cs typeface="Times New Roman"/>
            </a:endParaRPr>
          </a:p>
          <a:p>
            <a:pPr indent="323850" algn="just">
              <a:lnSpc>
                <a:spcPts val="1800"/>
              </a:lnSpc>
              <a:spcAft>
                <a:spcPts val="0"/>
              </a:spcAft>
            </a:pPr>
            <a:endParaRPr lang="ru-RU" b="1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indent="323850" algn="just">
              <a:lnSpc>
                <a:spcPts val="1800"/>
              </a:lnSpc>
              <a:spcAft>
                <a:spcPts val="0"/>
              </a:spcAft>
            </a:pPr>
            <a:r>
              <a:rPr lang="ru-RU" sz="2400" b="1" dirty="0" smtClean="0">
                <a:ea typeface="Calibri"/>
                <a:cs typeface="Times New Roman"/>
              </a:rPr>
              <a:t>2</a:t>
            </a:r>
            <a:r>
              <a:rPr lang="ru-RU" sz="2400" b="1" dirty="0">
                <a:ea typeface="Calibri"/>
                <a:cs typeface="Times New Roman"/>
              </a:rPr>
              <a:t>. </a:t>
            </a:r>
            <a:r>
              <a:rPr lang="ru-RU" sz="2400" b="1" dirty="0" smtClean="0">
                <a:ea typeface="Calibri"/>
                <a:cs typeface="Times New Roman"/>
              </a:rPr>
              <a:t>   Экспертиза </a:t>
            </a:r>
            <a:r>
              <a:rPr lang="ru-RU" sz="2400" b="1" dirty="0">
                <a:ea typeface="Calibri"/>
                <a:cs typeface="Times New Roman"/>
              </a:rPr>
              <a:t>проекта решения о бюджете.</a:t>
            </a:r>
            <a:endParaRPr lang="ru-RU" sz="2400" dirty="0">
              <a:effectLst/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364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8407" y="1404257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18407" y="149630"/>
            <a:ext cx="8823562" cy="1371599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Задачи экспертизы проекта решения о бюджете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6411" y="1404257"/>
            <a:ext cx="8848795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1</a:t>
            </a:r>
            <a:r>
              <a:rPr lang="ru-RU" sz="2000" b="1" dirty="0"/>
              <a:t>) соответствие проекта решения о бюджете города, а также документов и материалов, представляемых одновременно с ним в Думу города действующему законодательству и нормативно-правовым актам органов местного самоуправления;</a:t>
            </a:r>
          </a:p>
          <a:p>
            <a:pPr algn="just"/>
            <a:r>
              <a:rPr lang="ru-RU" sz="2000" b="1" dirty="0"/>
              <a:t>2) обоснованность, целесообразность и достоверность показателей, содержащихся в проекте решения о бюджете города, а также в документах и материалах, представляемых одновременно с ним;</a:t>
            </a:r>
          </a:p>
          <a:p>
            <a:pPr algn="just"/>
            <a:r>
              <a:rPr lang="ru-RU" sz="2000" b="1" dirty="0"/>
              <a:t>3) эффективность проекта бюджета города, как инструмента социально-экономической политики муниципалитета, его соответствие положениям ежегодного и Бюджетного послания Президента Российской Федерации, основным направлениям бюджетной и налоговой политики города Покачи, иным программным документам, соответствие условиям среднесрочного планирования, ориентированного на конечный результат;</a:t>
            </a:r>
          </a:p>
          <a:p>
            <a:pPr algn="just"/>
            <a:r>
              <a:rPr lang="ru-RU" sz="2000" b="1" dirty="0"/>
              <a:t>4)  качество прогнозирования доходов бюджета, расходования бюджетных средств, инвестиционной и долговой политики.</a:t>
            </a:r>
          </a:p>
        </p:txBody>
      </p:sp>
    </p:spTree>
    <p:extLst>
      <p:ext uri="{BB962C8B-B14F-4D97-AF65-F5344CB8AC3E}">
        <p14:creationId xmlns:p14="http://schemas.microsoft.com/office/powerpoint/2010/main" val="91817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8407" y="1404257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8650" y="120316"/>
            <a:ext cx="7886700" cy="1118937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Этапы проведения экспертизы проектов решения о бюджете.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18406" y="1179095"/>
            <a:ext cx="8560899" cy="499786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b="1" dirty="0"/>
              <a:t>Последовательность проведения экспертизы отражена на слайде.</a:t>
            </a:r>
          </a:p>
          <a:p>
            <a:pPr marL="0" indent="0" algn="just">
              <a:buNone/>
            </a:pPr>
            <a:r>
              <a:rPr lang="ru-RU" b="1" dirty="0" smtClean="0"/>
              <a:t>1.Оценка </a:t>
            </a:r>
            <a:r>
              <a:rPr lang="ru-RU" b="1" dirty="0"/>
              <a:t>прогнозных и стратегических документов.</a:t>
            </a:r>
          </a:p>
          <a:p>
            <a:pPr marL="0" indent="0" algn="just">
              <a:buNone/>
            </a:pPr>
            <a:r>
              <a:rPr lang="ru-RU" b="1" dirty="0" smtClean="0"/>
              <a:t>2.Исследование </a:t>
            </a:r>
            <a:r>
              <a:rPr lang="ru-RU" b="1" dirty="0"/>
              <a:t>текстовой части бюджета города Покачи.</a:t>
            </a:r>
          </a:p>
          <a:p>
            <a:pPr marL="0" indent="0" algn="just">
              <a:buNone/>
            </a:pPr>
            <a:r>
              <a:rPr lang="ru-RU" b="1" dirty="0" smtClean="0"/>
              <a:t>3.Анализ </a:t>
            </a:r>
            <a:r>
              <a:rPr lang="ru-RU" b="1" dirty="0"/>
              <a:t>доходной части бюджета (приложение к решению «Доходы бюджета города Покачи на очередной финансовый год»).</a:t>
            </a:r>
          </a:p>
          <a:p>
            <a:pPr marL="0" indent="0" algn="just">
              <a:buNone/>
            </a:pPr>
            <a:r>
              <a:rPr lang="ru-RU" b="1" dirty="0" smtClean="0"/>
              <a:t>4.Проверка </a:t>
            </a:r>
            <a:r>
              <a:rPr lang="ru-RU" b="1" dirty="0"/>
              <a:t>приложений «Источники финансирования дефицита бюджета города Покачи на очередной финансовый год», «Структура муниципального долга на очередной финансовый год» и «Программа муниципальных заимствований»;</a:t>
            </a:r>
          </a:p>
          <a:p>
            <a:pPr marL="0" indent="0" algn="just">
              <a:buNone/>
            </a:pPr>
            <a:r>
              <a:rPr lang="ru-RU" b="1" dirty="0" smtClean="0"/>
              <a:t>5.Проверка </a:t>
            </a:r>
            <a:r>
              <a:rPr lang="ru-RU" b="1" dirty="0"/>
              <a:t>расходной части бюджета (приложения: распределение бюджетных ассигнований по разделам, подразделам, целевым статьям, группам видов расходов классификации расходов бюджета города Покачи (функциональная структура расходов); по целевым статьям, группам видов расходов классификации расходов бюджета города Покачи; по разделам и подразделам классификации расходов бюджета города Покачи на очередной финансовый год; ведомственная структура расходов бюджета города Покачи; публичные нормативные обязательства; объемы финансирования программ на очередной финансовый год).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290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8407" y="1404257"/>
            <a:ext cx="8686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 </a:t>
            </a:r>
            <a:r>
              <a:rPr lang="ru-RU" sz="2400" b="1" dirty="0">
                <a:solidFill>
                  <a:srgbClr val="FF0000"/>
                </a:solidFill>
              </a:rPr>
              <a:t>Последовательность исследования текстовой части бюджета города Покачи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28650" y="1604312"/>
            <a:ext cx="7886700" cy="4572651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/>
              <a:t>определяется наличие всех показателей и характеристик, которые должна содержать текстовая часть проекта решения о бюджете.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/>
              <a:t>показатели текстовой части сопоставляются между собой и с показателями, содержащимися в приложениях к решению о бюджете, устанавливается их соответствие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/>
              <a:t>характеристики и показатели текстовой части проекта решения о бюджете исследуются на соответствие их ограничениям, установленным статьями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/>
              <a:t> - 111 БК РФ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- 107 БК РФ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- 81 БК РФ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- 92.1 БК РФ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- 136 БК РФ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1295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716</TotalTime>
  <Words>1799</Words>
  <Application>Microsoft Office PowerPoint</Application>
  <PresentationFormat>Экран (4:3)</PresentationFormat>
  <Paragraphs>123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Правовая основа деятельности контрольно-счетной палаты </vt:lpstr>
      <vt:lpstr>Полномочия КСП в сфере формирования и контроля исполнения бюджета. </vt:lpstr>
      <vt:lpstr>Полномочия КСП в сфере контроля за исполнением бюджета </vt:lpstr>
      <vt:lpstr>Основные пользователями информации, получаемой в результате деятельности КСП в рамках формирования проекта решения о бюджете и последующего контроля за исполнением бюджета</vt:lpstr>
      <vt:lpstr>Этапы участия КСП в рассмотрении проекта решения о бюджете</vt:lpstr>
      <vt:lpstr>Задачи экспертизы проекта решения о бюджете </vt:lpstr>
      <vt:lpstr>Этапы проведения экспертизы проектов решения о бюджете.</vt:lpstr>
      <vt:lpstr> Последовательность исследования текстовой части бюджета города Покачи</vt:lpstr>
      <vt:lpstr>Проверка расходной части бюджета </vt:lpstr>
      <vt:lpstr>Формы контроля за исполнением бюджета</vt:lpstr>
      <vt:lpstr>Внешняя проверка годового отчета об исполнении бюджета города</vt:lpstr>
      <vt:lpstr>Внешняя проверка годового отчета об исполнении бюджета города Покачи включает в себя следующие взаимосвязанные действия: </vt:lpstr>
      <vt:lpstr>Документы бюджетной отчетности главных администраторов средств бюджета города Покачи: </vt:lpstr>
      <vt:lpstr>Факты, способствующие оценке деятельности финансового органа, как несоответствующей требованиям действующего законодательства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Цуглевич Ольга Сергеевна</cp:lastModifiedBy>
  <cp:revision>59</cp:revision>
  <dcterms:created xsi:type="dcterms:W3CDTF">2013-11-19T05:52:05Z</dcterms:created>
  <dcterms:modified xsi:type="dcterms:W3CDTF">2016-02-17T08:14:40Z</dcterms:modified>
</cp:coreProperties>
</file>